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402" r:id="rId2"/>
    <p:sldId id="264" r:id="rId3"/>
    <p:sldId id="263" r:id="rId4"/>
    <p:sldId id="358" r:id="rId5"/>
    <p:sldId id="417" r:id="rId6"/>
    <p:sldId id="418" r:id="rId7"/>
    <p:sldId id="419" r:id="rId8"/>
    <p:sldId id="421" r:id="rId9"/>
    <p:sldId id="422" r:id="rId10"/>
    <p:sldId id="423" r:id="rId11"/>
    <p:sldId id="424" r:id="rId12"/>
    <p:sldId id="425" r:id="rId13"/>
    <p:sldId id="261" r:id="rId14"/>
    <p:sldId id="426" r:id="rId15"/>
    <p:sldId id="427" r:id="rId16"/>
    <p:sldId id="428" r:id="rId17"/>
    <p:sldId id="429" r:id="rId18"/>
    <p:sldId id="430" r:id="rId19"/>
    <p:sldId id="431" r:id="rId20"/>
    <p:sldId id="275" r:id="rId21"/>
    <p:sldId id="332" r:id="rId22"/>
    <p:sldId id="432" r:id="rId23"/>
    <p:sldId id="433" r:id="rId24"/>
    <p:sldId id="435" r:id="rId25"/>
    <p:sldId id="436" r:id="rId26"/>
    <p:sldId id="437" r:id="rId27"/>
    <p:sldId id="43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03" autoAdjust="0"/>
  </p:normalViewPr>
  <p:slideViewPr>
    <p:cSldViewPr snapToGrid="0">
      <p:cViewPr varScale="1">
        <p:scale>
          <a:sx n="69" d="100"/>
          <a:sy n="69" d="100"/>
        </p:scale>
        <p:origin x="9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9EE86-8E90-4448-AE90-BB5D976D1F0D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C627-44E5-466C-AC93-14B6F903A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171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02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第三个是三项一起做乘积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77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2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</a:p>
          <a:p>
            <a:r>
              <a:rPr lang="en-US" altLang="zh-CN" dirty="0"/>
              <a:t>11</a:t>
            </a:r>
          </a:p>
          <a:p>
            <a:r>
              <a:rPr lang="en-US" altLang="zh-CN" dirty="0"/>
              <a:t>81</a:t>
            </a:r>
          </a:p>
          <a:p>
            <a:r>
              <a:rPr lang="en-US" altLang="zh-CN" dirty="0"/>
              <a:t>4</a:t>
            </a:r>
          </a:p>
          <a:p>
            <a:r>
              <a:rPr lang="en-US" altLang="zh-CN" dirty="0"/>
              <a:t>13</a:t>
            </a:r>
          </a:p>
          <a:p>
            <a:r>
              <a:rPr lang="en-US" altLang="zh-CN" dirty="0"/>
              <a:t>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3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</a:p>
          <a:p>
            <a:r>
              <a:rPr lang="en-US" altLang="zh-CN" dirty="0"/>
              <a:t>720</a:t>
            </a:r>
          </a:p>
          <a:p>
            <a:r>
              <a:rPr lang="en-US" altLang="zh-CN" dirty="0"/>
              <a:t>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8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30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33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39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6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19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03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3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这里第一个是</a:t>
            </a:r>
            <a:r>
              <a:rPr lang="en-US" altLang="zh-CN" dirty="0"/>
              <a:t>+2</a:t>
            </a:r>
            <a:r>
              <a:rPr lang="zh-CN" altLang="en-US" dirty="0"/>
              <a:t>的，第二个</a:t>
            </a:r>
            <a:r>
              <a:rPr lang="en-US" altLang="zh-CN" dirty="0"/>
              <a:t>+3</a:t>
            </a:r>
            <a:r>
              <a:rPr lang="zh-CN" altLang="en-US" dirty="0"/>
              <a:t>的，第三个是</a:t>
            </a:r>
            <a:r>
              <a:rPr lang="en-US" altLang="zh-CN" dirty="0"/>
              <a:t>+1</a:t>
            </a:r>
            <a:r>
              <a:rPr lang="zh-CN" altLang="en-US" dirty="0"/>
              <a:t>，</a:t>
            </a:r>
            <a:r>
              <a:rPr lang="en-US" altLang="zh-CN" dirty="0"/>
              <a:t>+2</a:t>
            </a:r>
            <a:r>
              <a:rPr lang="zh-CN" altLang="en-US" dirty="0"/>
              <a:t>，</a:t>
            </a:r>
            <a:r>
              <a:rPr lang="en-US" altLang="zh-CN" dirty="0"/>
              <a:t>+3</a:t>
            </a:r>
            <a:r>
              <a:rPr lang="zh-CN" altLang="en-US" dirty="0"/>
              <a:t>，</a:t>
            </a:r>
            <a:r>
              <a:rPr lang="en-US" altLang="zh-CN" dirty="0"/>
              <a:t>+4</a:t>
            </a:r>
            <a:r>
              <a:rPr lang="zh-CN" altLang="en-US" dirty="0"/>
              <a:t>，</a:t>
            </a:r>
            <a:r>
              <a:rPr lang="en-US" altLang="zh-CN" dirty="0"/>
              <a:t>+5</a:t>
            </a:r>
            <a:r>
              <a:rPr lang="zh-CN" altLang="en-US" dirty="0"/>
              <a:t>，</a:t>
            </a:r>
            <a:r>
              <a:rPr lang="en-US" altLang="zh-CN" dirty="0"/>
              <a:t>+6</a:t>
            </a:r>
            <a:r>
              <a:rPr lang="zh-CN" altLang="en-US" dirty="0"/>
              <a:t>的，这里放在黑板上手写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这里第一个是</a:t>
            </a:r>
            <a:r>
              <a:rPr lang="en-US" altLang="zh-CN" dirty="0"/>
              <a:t>*2</a:t>
            </a:r>
            <a:r>
              <a:rPr lang="zh-CN" altLang="en-US" dirty="0"/>
              <a:t>的，第二个是除以</a:t>
            </a:r>
            <a:r>
              <a:rPr lang="en-US" altLang="zh-CN" dirty="0"/>
              <a:t>2</a:t>
            </a:r>
            <a:r>
              <a:rPr lang="zh-CN" altLang="en-US" dirty="0"/>
              <a:t>的，第三个是</a:t>
            </a:r>
            <a:r>
              <a:rPr lang="en-US" altLang="zh-CN" dirty="0"/>
              <a:t>*2</a:t>
            </a:r>
            <a:r>
              <a:rPr lang="zh-CN" altLang="en-US" dirty="0"/>
              <a:t>，</a:t>
            </a:r>
            <a:r>
              <a:rPr lang="en-US" altLang="zh-CN" dirty="0"/>
              <a:t>*3</a:t>
            </a:r>
            <a:r>
              <a:rPr lang="zh-CN" altLang="en-US" dirty="0"/>
              <a:t>，</a:t>
            </a:r>
            <a:r>
              <a:rPr lang="en-US" altLang="zh-CN" dirty="0"/>
              <a:t>*4</a:t>
            </a:r>
            <a:r>
              <a:rPr lang="zh-CN" altLang="en-US" dirty="0"/>
              <a:t>，</a:t>
            </a:r>
            <a:r>
              <a:rPr lang="en-US" altLang="zh-CN" dirty="0"/>
              <a:t>*5</a:t>
            </a:r>
            <a:r>
              <a:rPr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31263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第一个是两项加，第二个是两项乘，第三个是完全平方数</a:t>
            </a:r>
          </a:p>
        </p:txBody>
      </p:sp>
    </p:spTree>
    <p:extLst>
      <p:ext uri="{BB962C8B-B14F-4D97-AF65-F5344CB8AC3E}">
        <p14:creationId xmlns:p14="http://schemas.microsoft.com/office/powerpoint/2010/main" val="877669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99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98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>
              <a:defRPr/>
            </a:pPr>
            <a:fld id="{5E1C62FE-1DE0-4440-84BB-3F8A2FE2A7A9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1C07894-3556-4692-97D6-9A9D2898CE9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7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0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76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14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0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0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E4418B-1662-41E8-A5D3-E28E194B971B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6F3F-C65A-4D4A-B6AE-37FD26DD99A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15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81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734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903569-AD65-476D-96E3-588D7F0B1A49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E40FB-508C-4EA3-B770-26EB6F43D78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30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7A2A50-1EC4-45C0-BFD2-061BE609535A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D5A9-00AE-448B-BE20-FE6DDC2D8A8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1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73A641-C363-4A50-A838-300122CA62C8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64394-8D84-4F63-A9DD-1216D5035B5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55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7CDB9C-EB1D-4BA5-A6F7-D5B36A98CC7D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E6F1-75B2-4AAD-82BF-002BFF8FACA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2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BEB3-A4EE-4457-AF1F-97106CDA23F6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52470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77EF13-2222-47C5-944D-655A774D19C0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7F60-C0E2-4BBE-8038-113EDCA5B5D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4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94EDC5-FEE2-461E-AE44-7B05B265203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43A4-18B5-4897-B129-E314156A18C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28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43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5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C81BBA-24DC-4B02-9B81-8C4713120772}"/>
              </a:ext>
            </a:extLst>
          </p:cNvPr>
          <p:cNvSpPr txBox="1"/>
          <p:nvPr/>
        </p:nvSpPr>
        <p:spPr>
          <a:xfrm>
            <a:off x="3435351" y="2844800"/>
            <a:ext cx="5505449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noProof="1"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找规律</a:t>
            </a:r>
          </a:p>
        </p:txBody>
      </p:sp>
      <p:pic>
        <p:nvPicPr>
          <p:cNvPr id="3" name="图片 2" descr="横向校标_画板 1_WPS图片">
            <a:extLst>
              <a:ext uri="{FF2B5EF4-FFF2-40B4-BE49-F238E27FC236}">
                <a16:creationId xmlns:a16="http://schemas.microsoft.com/office/drawing/2014/main" id="{414964D6-95C4-473D-A443-9D48B7470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图形找规律题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155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有如下的一系列用小三角构成的图形，请问第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幅图需要多少个小三角呢？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779880-EAF5-45AE-9902-641338654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65" y="3603980"/>
            <a:ext cx="6556697" cy="1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068" y="909530"/>
            <a:ext cx="10430510" cy="269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要求解第</a:t>
            </a: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幅图有多少小三角，同学们觉得，可以寻找后一个和前一个的关系吗？可以寻找每一个自身的变化吗？</a:t>
            </a:r>
            <a:endParaRPr lang="en-US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动手实践，一起讨论你会怎么做？</a:t>
            </a:r>
            <a:endParaRPr lang="en-US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87A165-5D1C-448E-99C7-7C82429F57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5" r="-1466" b="13942"/>
          <a:stretch/>
        </p:blipFill>
        <p:spPr>
          <a:xfrm>
            <a:off x="2276025" y="4100602"/>
            <a:ext cx="7639949" cy="16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87A165-5D1C-448E-99C7-7C82429F57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5" r="-1466" b="13942"/>
          <a:stretch/>
        </p:blipFill>
        <p:spPr>
          <a:xfrm>
            <a:off x="2471156" y="4111960"/>
            <a:ext cx="7639949" cy="166873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3077E4-BBC6-4407-8090-C975EA78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60471"/>
              </p:ext>
            </p:extLst>
          </p:nvPr>
        </p:nvGraphicFramePr>
        <p:xfrm>
          <a:off x="1983105" y="1168347"/>
          <a:ext cx="812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681440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72102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0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57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7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718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2E1332E-5D9D-4F0B-8523-8BDB26ABF742}"/>
              </a:ext>
            </a:extLst>
          </p:cNvPr>
          <p:cNvSpPr txBox="1"/>
          <p:nvPr/>
        </p:nvSpPr>
        <p:spPr>
          <a:xfrm>
            <a:off x="7752522" y="3492894"/>
            <a:ext cx="146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N*N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9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数列找规律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15" y="1279442"/>
            <a:ext cx="10272078" cy="14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5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请同学们看下面的一些列数，推测括号中应该填上哪些数字？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E5B0A-8AB9-49D1-AA0E-71205EC2B5D0}"/>
              </a:ext>
            </a:extLst>
          </p:cNvPr>
          <p:cNvSpPr txBox="1"/>
          <p:nvPr/>
        </p:nvSpPr>
        <p:spPr>
          <a:xfrm>
            <a:off x="1603375" y="3919752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4</a:t>
            </a:r>
            <a:r>
              <a:rPr lang="zh-CN" altLang="en-US" sz="3600" dirty="0"/>
              <a:t>，</a:t>
            </a:r>
            <a:r>
              <a:rPr lang="en-US" altLang="zh-CN" sz="3600" dirty="0"/>
              <a:t>7</a:t>
            </a:r>
            <a:r>
              <a:rPr lang="zh-CN" altLang="en-US" sz="3600" dirty="0"/>
              <a:t>，</a:t>
            </a:r>
            <a:r>
              <a:rPr lang="en-US" altLang="zh-CN" sz="3600" dirty="0"/>
              <a:t>10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16</a:t>
            </a:r>
            <a:r>
              <a:rPr lang="zh-CN" altLang="en-US" sz="3600" dirty="0"/>
              <a:t>，</a:t>
            </a:r>
            <a:r>
              <a:rPr lang="en-US" altLang="zh-CN" sz="3600" dirty="0"/>
              <a:t>19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4E1D3B-9899-4B84-9A98-231ADEAC4809}"/>
              </a:ext>
            </a:extLst>
          </p:cNvPr>
          <p:cNvSpPr txBox="1"/>
          <p:nvPr/>
        </p:nvSpPr>
        <p:spPr>
          <a:xfrm>
            <a:off x="1603376" y="3104860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3</a:t>
            </a:r>
            <a:r>
              <a:rPr lang="zh-CN" altLang="en-US" sz="3600" dirty="0"/>
              <a:t>，</a:t>
            </a:r>
            <a:r>
              <a:rPr lang="en-US" altLang="zh-CN" sz="3600" dirty="0"/>
              <a:t>5</a:t>
            </a:r>
            <a:r>
              <a:rPr lang="zh-CN" altLang="en-US" sz="3600" dirty="0"/>
              <a:t>，</a:t>
            </a:r>
            <a:r>
              <a:rPr lang="en-US" altLang="zh-CN" sz="3600" dirty="0"/>
              <a:t>7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11</a:t>
            </a:r>
            <a:r>
              <a:rPr lang="zh-CN" altLang="en-US" sz="3600" dirty="0"/>
              <a:t>，</a:t>
            </a:r>
            <a:r>
              <a:rPr lang="en-US" altLang="zh-CN" sz="3600" dirty="0"/>
              <a:t>13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620CDB-F504-4782-92D6-4E5AB4B72BDE}"/>
              </a:ext>
            </a:extLst>
          </p:cNvPr>
          <p:cNvSpPr txBox="1"/>
          <p:nvPr/>
        </p:nvSpPr>
        <p:spPr>
          <a:xfrm>
            <a:off x="1603374" y="4764219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2</a:t>
            </a:r>
            <a:r>
              <a:rPr lang="zh-CN" altLang="en-US" sz="3600" dirty="0"/>
              <a:t>，</a:t>
            </a:r>
            <a:r>
              <a:rPr lang="en-US" altLang="zh-CN" sz="3600" dirty="0"/>
              <a:t>4</a:t>
            </a:r>
            <a:r>
              <a:rPr lang="zh-CN" altLang="en-US" sz="3600" dirty="0"/>
              <a:t>，</a:t>
            </a:r>
            <a:r>
              <a:rPr lang="en-US" altLang="zh-CN" sz="3600" dirty="0"/>
              <a:t>7</a:t>
            </a:r>
            <a:r>
              <a:rPr lang="zh-CN" altLang="en-US" sz="3600" dirty="0"/>
              <a:t>，</a:t>
            </a:r>
            <a:r>
              <a:rPr lang="en-US" altLang="zh-CN" sz="3600" dirty="0"/>
              <a:t>11</a:t>
            </a:r>
            <a:r>
              <a:rPr lang="zh-CN" altLang="en-US" sz="3600" dirty="0"/>
              <a:t>，（），（）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数列找规律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15" y="1279442"/>
            <a:ext cx="10272078" cy="14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6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请同学们看下面的一些列数，推测括号中应该填上哪些数字？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E5B0A-8AB9-49D1-AA0E-71205EC2B5D0}"/>
              </a:ext>
            </a:extLst>
          </p:cNvPr>
          <p:cNvSpPr txBox="1"/>
          <p:nvPr/>
        </p:nvSpPr>
        <p:spPr>
          <a:xfrm>
            <a:off x="1603375" y="3919752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512</a:t>
            </a:r>
            <a:r>
              <a:rPr lang="zh-CN" altLang="en-US" sz="3600" dirty="0"/>
              <a:t>，</a:t>
            </a:r>
            <a:r>
              <a:rPr lang="en-US" altLang="zh-CN" sz="3600" dirty="0"/>
              <a:t>256</a:t>
            </a:r>
            <a:r>
              <a:rPr lang="zh-CN" altLang="en-US" sz="3600" dirty="0"/>
              <a:t>，</a:t>
            </a:r>
            <a:r>
              <a:rPr lang="en-US" altLang="zh-CN" sz="3600" dirty="0"/>
              <a:t>128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32</a:t>
            </a:r>
            <a:r>
              <a:rPr lang="zh-CN" altLang="en-US" sz="3600" dirty="0"/>
              <a:t>，</a:t>
            </a:r>
            <a:r>
              <a:rPr lang="en-US" altLang="zh-CN" sz="3600" dirty="0"/>
              <a:t>16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4E1D3B-9899-4B84-9A98-231ADEAC4809}"/>
              </a:ext>
            </a:extLst>
          </p:cNvPr>
          <p:cNvSpPr txBox="1"/>
          <p:nvPr/>
        </p:nvSpPr>
        <p:spPr>
          <a:xfrm>
            <a:off x="1603374" y="4751916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3</a:t>
            </a:r>
            <a:r>
              <a:rPr lang="zh-CN" altLang="en-US" sz="3600" dirty="0"/>
              <a:t>，</a:t>
            </a:r>
            <a:r>
              <a:rPr lang="en-US" altLang="zh-CN" sz="3600" dirty="0"/>
              <a:t>6</a:t>
            </a:r>
            <a:r>
              <a:rPr lang="zh-CN" altLang="en-US" sz="3600" dirty="0"/>
              <a:t>，</a:t>
            </a:r>
            <a:r>
              <a:rPr lang="en-US" altLang="zh-CN" sz="3600" dirty="0"/>
              <a:t>18</a:t>
            </a:r>
            <a:r>
              <a:rPr lang="zh-CN" altLang="en-US" sz="3600" dirty="0"/>
              <a:t>，</a:t>
            </a:r>
            <a:r>
              <a:rPr lang="en-US" altLang="zh-CN" sz="3600" dirty="0"/>
              <a:t>72</a:t>
            </a:r>
            <a:r>
              <a:rPr lang="zh-CN" altLang="en-US" sz="3600" dirty="0"/>
              <a:t>，</a:t>
            </a:r>
            <a:r>
              <a:rPr lang="en-US" altLang="zh-CN" sz="3600" dirty="0"/>
              <a:t>360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D87FD4-ECDB-41A3-95DF-50E21AE8BAA0}"/>
              </a:ext>
            </a:extLst>
          </p:cNvPr>
          <p:cNvSpPr txBox="1"/>
          <p:nvPr/>
        </p:nvSpPr>
        <p:spPr>
          <a:xfrm>
            <a:off x="1603373" y="3006856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2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8</a:t>
            </a:r>
            <a:r>
              <a:rPr lang="zh-CN" altLang="en-US" sz="3600" dirty="0"/>
              <a:t>，</a:t>
            </a:r>
            <a:r>
              <a:rPr lang="en-US" altLang="zh-CN" sz="3600" dirty="0"/>
              <a:t>16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817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数列找规律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15" y="1279442"/>
            <a:ext cx="10272078" cy="14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7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请同学们看下面的一些列数，推测括号中应该填上哪些数字？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E5B0A-8AB9-49D1-AA0E-71205EC2B5D0}"/>
              </a:ext>
            </a:extLst>
          </p:cNvPr>
          <p:cNvSpPr txBox="1"/>
          <p:nvPr/>
        </p:nvSpPr>
        <p:spPr>
          <a:xfrm>
            <a:off x="1603375" y="3919752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2</a:t>
            </a:r>
            <a:r>
              <a:rPr lang="zh-CN" altLang="en-US" sz="3600" dirty="0"/>
              <a:t>，</a:t>
            </a:r>
            <a:r>
              <a:rPr lang="en-US" altLang="zh-CN" sz="3600" dirty="0"/>
              <a:t>2</a:t>
            </a:r>
            <a:r>
              <a:rPr lang="zh-CN" altLang="en-US" sz="3600" dirty="0"/>
              <a:t>，</a:t>
            </a:r>
            <a:r>
              <a:rPr lang="en-US" altLang="zh-CN" sz="3600" dirty="0"/>
              <a:t>4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32……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4E1D3B-9899-4B84-9A98-231ADEAC4809}"/>
              </a:ext>
            </a:extLst>
          </p:cNvPr>
          <p:cNvSpPr txBox="1"/>
          <p:nvPr/>
        </p:nvSpPr>
        <p:spPr>
          <a:xfrm>
            <a:off x="1603373" y="4862223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4</a:t>
            </a:r>
            <a:r>
              <a:rPr lang="zh-CN" altLang="en-US" sz="3600" dirty="0"/>
              <a:t>，（），</a:t>
            </a:r>
            <a:r>
              <a:rPr lang="en-US" altLang="zh-CN" sz="3600" dirty="0"/>
              <a:t>16</a:t>
            </a:r>
            <a:r>
              <a:rPr lang="zh-CN" altLang="en-US" sz="3600" dirty="0"/>
              <a:t>，</a:t>
            </a:r>
            <a:r>
              <a:rPr lang="en-US" altLang="zh-CN" sz="3600" dirty="0"/>
              <a:t>25</a:t>
            </a:r>
            <a:r>
              <a:rPr lang="zh-CN" altLang="en-US" sz="3600" dirty="0"/>
              <a:t>，（）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D87FD4-ECDB-41A3-95DF-50E21AE8BAA0}"/>
              </a:ext>
            </a:extLst>
          </p:cNvPr>
          <p:cNvSpPr txBox="1"/>
          <p:nvPr/>
        </p:nvSpPr>
        <p:spPr>
          <a:xfrm>
            <a:off x="1603373" y="3006856"/>
            <a:ext cx="883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，</a:t>
            </a:r>
            <a:r>
              <a:rPr lang="en-US" altLang="zh-CN" sz="3600" dirty="0"/>
              <a:t>2</a:t>
            </a:r>
            <a:r>
              <a:rPr lang="zh-CN" altLang="en-US" sz="3600" dirty="0"/>
              <a:t>，</a:t>
            </a:r>
            <a:r>
              <a:rPr lang="en-US" altLang="zh-CN" sz="3600" dirty="0"/>
              <a:t>3</a:t>
            </a:r>
            <a:r>
              <a:rPr lang="zh-CN" altLang="en-US" sz="3600" dirty="0"/>
              <a:t>，</a:t>
            </a:r>
            <a:r>
              <a:rPr lang="en-US" altLang="zh-CN" sz="3600" dirty="0"/>
              <a:t>5</a:t>
            </a:r>
            <a:r>
              <a:rPr lang="zh-CN" altLang="en-US" sz="3600" dirty="0"/>
              <a:t>，</a:t>
            </a:r>
            <a:r>
              <a:rPr lang="en-US" altLang="zh-CN" sz="3600" dirty="0"/>
              <a:t>8</a:t>
            </a:r>
            <a:r>
              <a:rPr lang="zh-CN" altLang="en-US" sz="3600" dirty="0"/>
              <a:t>，</a:t>
            </a:r>
            <a:r>
              <a:rPr lang="en-US" altLang="zh-CN" sz="3600" dirty="0"/>
              <a:t>13</a:t>
            </a:r>
            <a:r>
              <a:rPr lang="zh-CN" altLang="en-US" sz="3600" dirty="0"/>
              <a:t>，</a:t>
            </a:r>
            <a:r>
              <a:rPr lang="en-US" altLang="zh-CN" sz="3600" dirty="0"/>
              <a:t>21</a:t>
            </a:r>
            <a:r>
              <a:rPr lang="zh-CN" altLang="en-US" sz="3600" dirty="0"/>
              <a:t>，</a:t>
            </a:r>
            <a:r>
              <a:rPr lang="en-US" altLang="zh-CN" sz="3600" dirty="0"/>
              <a:t>( 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4747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" y="577851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922" y="634917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087" y="1678050"/>
            <a:ext cx="10272078" cy="218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8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同学们在前面这个题目中曾得到公式，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1+2+3+4+……+N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的公式，那么这个公式具体要怎么算呢？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3CDE49-DFEB-481A-84A7-8F1F6CDD0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20" y="4492486"/>
            <a:ext cx="7058277" cy="12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" y="577851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922" y="634917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26" y="1432220"/>
            <a:ext cx="10001747" cy="45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 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德国数学家高斯幼年时代聪明过人，上学时，有一天老师出了一道题让同学们计算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:1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＋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＋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＋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4+ ...+ 99+100 = ?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老师出完题后，全班同学都在埋头计算，小高斯却很快算出答案等于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5050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高斯为什么算得又快又准呢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原来小高斯通过细心观察发现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:1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＋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100=2+99= 3+98= ...= 49+52= 50+51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1~100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正好可以分成这样的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50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对数，每对数的和都相等。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于是，小高斯把这道题巧算为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(1+100) ×100÷2=5050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9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" y="577851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922" y="634917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26" y="1432220"/>
            <a:ext cx="10001747" cy="39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若干个数排成一列称为数列，数列中的每一个数称为一项，其中第一项称为首项，最后一项称为未项。后项与前项之差都相等的数列称为等差数列，后项与前项之差称为公差。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例如（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...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100;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	  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7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9,...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99;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	  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15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29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36,...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71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）中，公差为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）中，公差为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）中，公差为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7</a:t>
            </a:r>
            <a:endParaRPr lang="zh-CN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" y="577851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922" y="634917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数列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26" y="1784349"/>
            <a:ext cx="10001747" cy="339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有前后等差的数列，当然也就有前后等比的数列。等比数列是指从第二项起，每一项与它的前一项的比值等于同一个常数的一种数列。而这个常数，则称为公比。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例如（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16……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	  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27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81……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		  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）中，公比为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，（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）中，公差为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endParaRPr lang="zh-CN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_WPS图片">
            <a:extLst>
              <a:ext uri="{FF2B5EF4-FFF2-40B4-BE49-F238E27FC236}">
                <a16:creationId xmlns:a16="http://schemas.microsoft.com/office/drawing/2014/main" id="{772DEA10-A3D1-44CC-895B-26C0C952E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1F34C-51D5-40CD-98C4-255A192CA58B}"/>
              </a:ext>
            </a:extLst>
          </p:cNvPr>
          <p:cNvSpPr txBox="1"/>
          <p:nvPr/>
        </p:nvSpPr>
        <p:spPr>
          <a:xfrm>
            <a:off x="1225663" y="1771859"/>
            <a:ext cx="9740673" cy="364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	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同学们的测验中，会碰到一类题型，找规律。找规律指的是同学们根据题目所给的一些列变化，比如图形变化和数字变化，去思考其中的规律，并进行概括，最终能够得到下一个数字或者图形应该是什么样的，甚至可以推导出通式情况下，也即第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个数或第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个图，应该为什么样的。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这类题型一般会以比较普通的方式出现，大家只要理解是如何得到这样的答案的，那么便不难解决。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FA2DE4-E8DF-4FB3-AF95-B769BE3392B1}"/>
              </a:ext>
            </a:extLst>
          </p:cNvPr>
          <p:cNvSpPr/>
          <p:nvPr/>
        </p:nvSpPr>
        <p:spPr>
          <a:xfrm>
            <a:off x="4157901" y="848529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背景引入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 descr="图片77">
            <a:extLst>
              <a:ext uri="{FF2B5EF4-FFF2-40B4-BE49-F238E27FC236}">
                <a16:creationId xmlns:a16="http://schemas.microsoft.com/office/drawing/2014/main" id="{00EE9334-852D-466F-89D5-EAA2A43C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92" y="738209"/>
            <a:ext cx="2618258" cy="75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1242490" y="1799377"/>
            <a:ext cx="9707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请对以下的数列进行填空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，（ ），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16……</a:t>
            </a: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，（ ），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，（ ）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	 (3) 1, 1, 2, 2, 4, 16,( )……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5" name="文本框 1">
            <a:extLst>
              <a:ext uri="{FF2B5EF4-FFF2-40B4-BE49-F238E27FC236}">
                <a16:creationId xmlns:a16="http://schemas.microsoft.com/office/drawing/2014/main" id="{7427D257-657E-4391-B9D5-B07569D23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066" y="1706474"/>
            <a:ext cx="10303510" cy="31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请做以下的计算题：</a:t>
            </a:r>
            <a:endParaRPr lang="en-US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请问：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1+2+3+4+……+50 =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       200+199+198+197+……1 =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对于第二个式子，你是怎么计算的呢？</a:t>
            </a:r>
          </a:p>
        </p:txBody>
      </p:sp>
      <p:pic>
        <p:nvPicPr>
          <p:cNvPr id="31" name="图片 30" descr="横向校标_画板 1_WPS图片">
            <a:extLst>
              <a:ext uri="{FF2B5EF4-FFF2-40B4-BE49-F238E27FC236}">
                <a16:creationId xmlns:a16="http://schemas.microsoft.com/office/drawing/2014/main" id="{0325C076-B4ED-4544-B434-241008F44C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1242490" y="1509722"/>
            <a:ext cx="9707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①2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11,(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③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243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⑤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34…</a:t>
            </a: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⑥1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47…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</p:spTree>
    <p:extLst>
      <p:ext uri="{BB962C8B-B14F-4D97-AF65-F5344CB8AC3E}">
        <p14:creationId xmlns:p14="http://schemas.microsoft.com/office/powerpoint/2010/main" val="310309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1415672" y="2090172"/>
            <a:ext cx="97070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⑦1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28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⑧1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5040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⑩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</p:spTree>
    <p:extLst>
      <p:ext uri="{BB962C8B-B14F-4D97-AF65-F5344CB8AC3E}">
        <p14:creationId xmlns:p14="http://schemas.microsoft.com/office/powerpoint/2010/main" val="71522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1505727" y="3164546"/>
            <a:ext cx="459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按照作图，应该填什么图形？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D874EE-97BE-4E48-BFFD-9E9A84CF3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37" y="2272146"/>
            <a:ext cx="3865577" cy="27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957899" y="3164546"/>
            <a:ext cx="513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按照作图，最后一行应该填什么图形？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05088-82B1-49FF-B595-BC3902F36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57" y="2597728"/>
            <a:ext cx="5177109" cy="19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3060225" y="2376683"/>
            <a:ext cx="513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按照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作图，第四幅图应该怎么画？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D179C-D450-4D50-865D-1A2E5CC7A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39" y="3172691"/>
            <a:ext cx="7311589" cy="20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957899" y="3164546"/>
            <a:ext cx="513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按照作图，最后一行应该填什么图形？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B55B17-177C-44E5-B192-DBF756C4A757}"/>
              </a:ext>
            </a:extLst>
          </p:cNvPr>
          <p:cNvSpPr/>
          <p:nvPr/>
        </p:nvSpPr>
        <p:spPr>
          <a:xfrm>
            <a:off x="4464594" y="58639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课后习题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05088-82B1-49FF-B595-BC3902F36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57" y="2597728"/>
            <a:ext cx="5177109" cy="19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图形找规律题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有如下的一系列用火柴搭成的图形，请问第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个图形，一共用了多少根小火柴呢？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BAABA-24AD-48C8-B9C4-F2340C5B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491" y="4382078"/>
            <a:ext cx="10003566" cy="13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要求解第</a:t>
            </a: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个图形用了多少根，我们就要知道前一个图和后一个图之间有什么关系</a:t>
            </a:r>
            <a:r>
              <a:rPr lang="zh-CN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455B9C-C33B-435F-87CE-D4C758117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3158692"/>
            <a:ext cx="10058400" cy="101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909530"/>
            <a:ext cx="10430510" cy="31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我们看第一个图，为一个小正方形，第二个图则是在第一个图形的基础上，增加了一个正方形，因为它借用了第一个小正方形的一条边，所以只需要加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根火柴。同理，第三个图和第二图之间也是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……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0283F8-8107-48F3-B74A-FE21E98CA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7468"/>
            <a:ext cx="10058400" cy="101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909530"/>
            <a:ext cx="10430510" cy="31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由此，我们可以得到，后一个图比前一个图多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根火柴，那么第一张图有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1*3+1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根火柴，第二张图有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2*3+1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根火柴，第三张图有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3*3+1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根火柴。</a:t>
            </a:r>
            <a:endParaRPr lang="en-US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那么，第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张图有（                  ）根火柴。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0283F8-8107-48F3-B74A-FE21E98CA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7468"/>
            <a:ext cx="10058400" cy="10141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3502B8-7B06-40EF-A038-33AE7186876C}"/>
              </a:ext>
            </a:extLst>
          </p:cNvPr>
          <p:cNvSpPr txBox="1"/>
          <p:nvPr/>
        </p:nvSpPr>
        <p:spPr>
          <a:xfrm>
            <a:off x="6096000" y="3287661"/>
            <a:ext cx="19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3N+1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1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图形找规律题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有如下的一系列用火柴搭成的图形，请问要有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个小三角形存在，一共需要多少根小火柴呢？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BAABA-24AD-48C8-B9C4-F2340C5B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491" y="4382078"/>
            <a:ext cx="10003566" cy="13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</a:t>
            </a: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个三角形需要多少小火柴，我们就需要知道多出每个三角形时需要几根火柴</a:t>
            </a:r>
            <a:r>
              <a:rPr lang="zh-CN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1B2F04-DE16-4065-9F69-92B54298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46" y="3310590"/>
            <a:ext cx="5208667" cy="10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909530"/>
            <a:ext cx="10430510" cy="31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</a:t>
            </a: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个三角形需要多少小火柴，我们就需要知道多出每个三角形时需要几根火柴。</a:t>
            </a:r>
            <a:endParaRPr lang="en-US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我们发现，每增加一个三角形，需要多出      根火柴，那么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个三角形应该需要          根火柴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D71332-3D3B-47D2-8EA0-9958897F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36" y="4224990"/>
            <a:ext cx="6401362" cy="12541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0293EF-5384-4798-8F2B-4469E393DA00}"/>
              </a:ext>
            </a:extLst>
          </p:cNvPr>
          <p:cNvSpPr txBox="1"/>
          <p:nvPr/>
        </p:nvSpPr>
        <p:spPr>
          <a:xfrm>
            <a:off x="10069758" y="2533058"/>
            <a:ext cx="596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E891C0-FCC3-4CC0-B3F6-B79D2758DCB3}"/>
              </a:ext>
            </a:extLst>
          </p:cNvPr>
          <p:cNvSpPr txBox="1"/>
          <p:nvPr/>
        </p:nvSpPr>
        <p:spPr>
          <a:xfrm>
            <a:off x="7592547" y="3315883"/>
            <a:ext cx="135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2N+1</a:t>
            </a:r>
            <a:endParaRPr lang="zh-CN" altLang="en-US" sz="3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7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图形找规律题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有如下的一系列用易拉罐搭建成的图形，请问第七张图需要多少多少个易拉罐呢？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BAABA-24AD-48C8-B9C4-F2340C5B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536" y="4453515"/>
            <a:ext cx="10003566" cy="13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要求解第七张图需要有多少易拉罐，就需要知道幅图都有多少易拉罐。</a:t>
            </a:r>
            <a:endParaRPr lang="zh-CN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0C3C62-675D-4B38-879D-9518FFCDA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12" y="3298133"/>
            <a:ext cx="6399477" cy="1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909530"/>
            <a:ext cx="10430510" cy="31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我们发现，第一幅图有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1+2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个易拉罐，第二幅图有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1+2+3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个易拉罐，那么第七幅图应该有多少易拉罐呢？</a:t>
            </a:r>
            <a:endParaRPr lang="en-US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那么第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幅图有多少易拉罐呢？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E891C0-FCC3-4CC0-B3F6-B79D2758DCB3}"/>
              </a:ext>
            </a:extLst>
          </p:cNvPr>
          <p:cNvSpPr txBox="1"/>
          <p:nvPr/>
        </p:nvSpPr>
        <p:spPr>
          <a:xfrm>
            <a:off x="3088703" y="4077166"/>
            <a:ext cx="780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1+2+3+…+N+N+1</a:t>
            </a:r>
            <a:r>
              <a:rPr lang="zh-CN" altLang="en-US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个易拉罐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5A7BDE-5DDF-455B-9618-83FC4202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73" y="4782141"/>
            <a:ext cx="7058277" cy="12323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E4E6F9-2CD3-436C-A122-F65330FD6C93}"/>
              </a:ext>
            </a:extLst>
          </p:cNvPr>
          <p:cNvSpPr txBox="1"/>
          <p:nvPr/>
        </p:nvSpPr>
        <p:spPr>
          <a:xfrm>
            <a:off x="3088703" y="2596595"/>
            <a:ext cx="748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1+2+3+4+5+6+7+8</a:t>
            </a:r>
            <a:r>
              <a:rPr lang="zh-CN" altLang="en-US" sz="3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个易拉罐</a:t>
            </a:r>
          </a:p>
        </p:txBody>
      </p:sp>
    </p:spTree>
    <p:extLst>
      <p:ext uri="{BB962C8B-B14F-4D97-AF65-F5344CB8AC3E}">
        <p14:creationId xmlns:p14="http://schemas.microsoft.com/office/powerpoint/2010/main" val="406478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264</TotalTime>
  <Words>951</Words>
  <Application>Microsoft Office PowerPoint</Application>
  <PresentationFormat>宽屏</PresentationFormat>
  <Paragraphs>143</Paragraphs>
  <Slides>27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方正舒体</vt:lpstr>
      <vt:lpstr>楷体</vt:lpstr>
      <vt:lpstr>微软雅黑</vt:lpstr>
      <vt:lpstr>Arial</vt:lpstr>
      <vt:lpstr>Garamond</vt:lpstr>
      <vt:lpstr>Times New Roman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179</cp:revision>
  <dcterms:created xsi:type="dcterms:W3CDTF">2022-07-02T07:34:49Z</dcterms:created>
  <dcterms:modified xsi:type="dcterms:W3CDTF">2022-07-11T12:11:22Z</dcterms:modified>
</cp:coreProperties>
</file>